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7" r:id="rId3"/>
    <p:sldId id="345" r:id="rId4"/>
    <p:sldId id="346" r:id="rId5"/>
    <p:sldId id="347" r:id="rId6"/>
    <p:sldId id="350" r:id="rId7"/>
    <p:sldId id="353" r:id="rId8"/>
    <p:sldId id="351" r:id="rId9"/>
    <p:sldId id="352" r:id="rId10"/>
    <p:sldId id="349" r:id="rId11"/>
    <p:sldId id="358" r:id="rId12"/>
    <p:sldId id="354" r:id="rId13"/>
    <p:sldId id="355" r:id="rId14"/>
    <p:sldId id="339" r:id="rId15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211" d="100"/>
          <a:sy n="211" d="100"/>
        </p:scale>
        <p:origin x="240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10/29/2014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1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10/29/2014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ading and Stor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Loading and Storing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Images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344" y="4299942"/>
            <a:ext cx="1370371" cy="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rawing the gam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Drawing the Game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World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368" y="3867894"/>
            <a:ext cx="1076727" cy="11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82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mmary of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Summary of Steps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368" y="3888780"/>
            <a:ext cx="968896" cy="12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9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10/29/2014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3"/>
          <p:cNvSpPr txBox="1">
            <a:spLocks/>
          </p:cNvSpPr>
          <p:nvPr/>
        </p:nvSpPr>
        <p:spPr>
          <a:xfrm>
            <a:off x="4932040" y="866835"/>
            <a:ext cx="3744416" cy="1344875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en-US" smtClean="0">
                <a:solidFill>
                  <a:schemeClr val="tx1"/>
                </a:solidFill>
                <a:effectLst/>
              </a:rPr>
              <a:t>Graphics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1747046"/>
            <a:ext cx="3096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Images within 2D games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64088" y="300379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8 –              Practical Rendering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25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7504" y="75820"/>
            <a:ext cx="8928992" cy="695730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79512" y="63663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Have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clear vision of how you want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your game to look. Decompose your vision into a number of layers. Determine what is displayed in each layer. Finally draw.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1560" y="2571751"/>
            <a:ext cx="8346243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40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Summary of steps</a:t>
            </a:r>
            <a:endParaRPr lang="en-GB" sz="40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3319015" y="2025818"/>
            <a:ext cx="1785950" cy="5000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Load graphics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42709" y="4091459"/>
            <a:ext cx="2314826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Game objects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42709" y="2005491"/>
            <a:ext cx="1385444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Asset Manager</a:t>
            </a:r>
          </a:p>
        </p:txBody>
      </p:sp>
      <p:pic>
        <p:nvPicPr>
          <p:cNvPr id="7" name="Picture 2" descr="http://upload.wikimedia.org/wikipedia/commons/thumb/1/1a/Hdd_icon.svg/113px-Hdd_ic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4055" y="1748854"/>
            <a:ext cx="10763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iped Right Arrow 7"/>
          <p:cNvSpPr/>
          <p:nvPr/>
        </p:nvSpPr>
        <p:spPr>
          <a:xfrm>
            <a:off x="2526641" y="2048981"/>
            <a:ext cx="64294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riped Right Arrow 9"/>
          <p:cNvSpPr/>
          <p:nvPr/>
        </p:nvSpPr>
        <p:spPr>
          <a:xfrm>
            <a:off x="4794147" y="2076929"/>
            <a:ext cx="64294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5580112" y="3637405"/>
            <a:ext cx="1071570" cy="1180543"/>
            <a:chOff x="5286380" y="5238766"/>
            <a:chExt cx="1404944" cy="1547820"/>
          </a:xfrm>
        </p:grpSpPr>
        <p:pic>
          <p:nvPicPr>
            <p:cNvPr id="12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286380" y="5595956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5929322" y="6096022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5500694" y="6310336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3570" y="5810270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857884" y="5524518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15074" y="5238766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8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5500694" y="5310204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014364" y="692221"/>
            <a:ext cx="2477912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Q1:</a:t>
            </a:r>
            <a:r>
              <a:rPr lang="en-GB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What graphics need to be loaded? In what order? All at once?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6636292" y="686779"/>
            <a:ext cx="1512168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Q2: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How are assets managed? 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085976" y="3873513"/>
            <a:ext cx="4167215" cy="9233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Q3: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Which graphics are used by each game object? How/when do game objects obtain graphics from the manager.</a:t>
            </a:r>
          </a:p>
        </p:txBody>
      </p:sp>
      <p:sp>
        <p:nvSpPr>
          <p:cNvPr id="25" name="Left-Right Arrow 24"/>
          <p:cNvSpPr/>
          <p:nvPr/>
        </p:nvSpPr>
        <p:spPr>
          <a:xfrm rot="16200000">
            <a:off x="5801801" y="3068030"/>
            <a:ext cx="723623" cy="285752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3757256" y="2856064"/>
            <a:ext cx="2177020" cy="10715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Request / receive graphics</a:t>
            </a:r>
          </a:p>
        </p:txBody>
      </p:sp>
      <p:sp>
        <p:nvSpPr>
          <p:cNvPr id="27" name="Rectangle 2"/>
          <p:cNvSpPr txBox="1">
            <a:spLocks/>
          </p:cNvSpPr>
          <p:nvPr/>
        </p:nvSpPr>
        <p:spPr>
          <a:xfrm>
            <a:off x="2555776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Loading and Management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775" y="555526"/>
            <a:ext cx="3538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your game design you should consider the following separate-but-dependent processes.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991" y="2005491"/>
            <a:ext cx="799003" cy="6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8" grpId="0" animBg="1"/>
      <p:bldP spid="10" grpId="0" animBg="1"/>
      <p:bldP spid="19" grpId="0" animBg="1"/>
      <p:bldP spid="23" grpId="0" animBg="1"/>
      <p:bldP spid="24" grpId="0" animBg="1"/>
      <p:bldP spid="25" grpId="0" animBg="1"/>
      <p:bldP spid="2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0" y="824736"/>
            <a:ext cx="2304044" cy="1833326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1666977" y="1317230"/>
            <a:ext cx="1219184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Game objects</a:t>
            </a:r>
          </a:p>
        </p:txBody>
      </p:sp>
      <p:sp>
        <p:nvSpPr>
          <p:cNvPr id="17" name="Striped Right Arrow 16"/>
          <p:cNvSpPr/>
          <p:nvPr/>
        </p:nvSpPr>
        <p:spPr>
          <a:xfrm>
            <a:off x="2992954" y="1206448"/>
            <a:ext cx="59368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81222" y="2787774"/>
            <a:ext cx="264320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Q1: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Which layers should be drawn? In what order?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939756" y="2787774"/>
            <a:ext cx="300039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Q2: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Which layer objects are visible and should be drawn?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939756" y="3573592"/>
            <a:ext cx="300039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Q3: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In what order should visible objects be drawn?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939756" y="4359410"/>
            <a:ext cx="3000396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Q4: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How will each object be drawn?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2895894" y="1562592"/>
            <a:ext cx="1000132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Drawing a layer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19536" y="911369"/>
            <a:ext cx="1630297" cy="1513847"/>
            <a:chOff x="5286380" y="1357298"/>
            <a:chExt cx="2000264" cy="1857388"/>
          </a:xfrm>
        </p:grpSpPr>
        <p:pic>
          <p:nvPicPr>
            <p:cNvPr id="24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5476878" y="2000240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5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215074" y="2500306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6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5619754" y="2571744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7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34068" y="2214554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8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6000760" y="2000240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9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34134" y="1785926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0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5619754" y="1523990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1" name="Rectangle 30"/>
            <p:cNvSpPr/>
            <p:nvPr/>
          </p:nvSpPr>
          <p:spPr>
            <a:xfrm>
              <a:off x="5286380" y="1357298"/>
              <a:ext cx="2000264" cy="42862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86380" y="1357298"/>
              <a:ext cx="2000264" cy="18573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86380" y="2786058"/>
              <a:ext cx="2000264" cy="42862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5107785" y="1964521"/>
              <a:ext cx="1000132" cy="64294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6643702" y="2143116"/>
              <a:ext cx="1000132" cy="28575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29322" y="1785926"/>
              <a:ext cx="1071570" cy="10001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09868" y="485540"/>
            <a:ext cx="840920" cy="1025513"/>
            <a:chOff x="7381898" y="1857364"/>
            <a:chExt cx="976316" cy="1190630"/>
          </a:xfrm>
        </p:grpSpPr>
        <p:pic>
          <p:nvPicPr>
            <p:cNvPr id="38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762904" y="2571744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9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81898" y="2285992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0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7548590" y="2071678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1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81964" y="1857364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43" name="Text Placeholder 5"/>
          <p:cNvSpPr txBox="1">
            <a:spLocks/>
          </p:cNvSpPr>
          <p:nvPr/>
        </p:nvSpPr>
        <p:spPr>
          <a:xfrm>
            <a:off x="5652120" y="1569196"/>
            <a:ext cx="1000132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Visible objects</a:t>
            </a:r>
          </a:p>
        </p:txBody>
      </p:sp>
      <p:sp>
        <p:nvSpPr>
          <p:cNvPr id="44" name="Striped Right Arrow 43"/>
          <p:cNvSpPr/>
          <p:nvPr/>
        </p:nvSpPr>
        <p:spPr>
          <a:xfrm rot="5400000">
            <a:off x="6876323" y="1855660"/>
            <a:ext cx="64294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1375112" y="722349"/>
            <a:ext cx="1071570" cy="5000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Layers</a:t>
            </a:r>
          </a:p>
        </p:txBody>
      </p:sp>
      <p:sp>
        <p:nvSpPr>
          <p:cNvPr id="46" name="Text Placeholder 5"/>
          <p:cNvSpPr txBox="1">
            <a:spLocks/>
          </p:cNvSpPr>
          <p:nvPr/>
        </p:nvSpPr>
        <p:spPr>
          <a:xfrm>
            <a:off x="7452320" y="1577319"/>
            <a:ext cx="1000132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Draw ordering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293986" y="2609135"/>
            <a:ext cx="1815461" cy="394663"/>
            <a:chOff x="6715140" y="4214819"/>
            <a:chExt cx="2190762" cy="476250"/>
          </a:xfrm>
        </p:grpSpPr>
        <p:pic>
          <p:nvPicPr>
            <p:cNvPr id="48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715140" y="4214819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9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29652" y="4214819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0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7858148" y="4214819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1" name="Picture 8" descr="http://www.ucanplay.com/games/images/ivtetri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86644" y="4214819"/>
              <a:ext cx="476250" cy="476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52" name="Text Placeholder 5"/>
          <p:cNvSpPr txBox="1">
            <a:spLocks/>
          </p:cNvSpPr>
          <p:nvPr/>
        </p:nvSpPr>
        <p:spPr>
          <a:xfrm>
            <a:off x="7455326" y="3367828"/>
            <a:ext cx="1000132" cy="5000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Drawing</a:t>
            </a:r>
          </a:p>
        </p:txBody>
      </p:sp>
      <p:sp>
        <p:nvSpPr>
          <p:cNvPr id="53" name="Striped Right Arrow 52"/>
          <p:cNvSpPr/>
          <p:nvPr/>
        </p:nvSpPr>
        <p:spPr>
          <a:xfrm rot="5400000">
            <a:off x="6880246" y="3448387"/>
            <a:ext cx="64294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602474" y="4122364"/>
            <a:ext cx="1143008" cy="897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Rectangle 2"/>
          <p:cNvSpPr txBox="1">
            <a:spLocks/>
          </p:cNvSpPr>
          <p:nvPr/>
        </p:nvSpPr>
        <p:spPr>
          <a:xfrm>
            <a:off x="2555776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Image Drawing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57" name="Striped Right Arrow 56"/>
          <p:cNvSpPr/>
          <p:nvPr/>
        </p:nvSpPr>
        <p:spPr>
          <a:xfrm>
            <a:off x="5724128" y="1206448"/>
            <a:ext cx="593682" cy="357190"/>
          </a:xfrm>
          <a:prstGeom prst="strip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2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build="p"/>
      <p:bldP spid="43" grpId="0" build="p"/>
      <p:bldP spid="44" grpId="0" animBg="1"/>
      <p:bldP spid="45" grpId="0" build="p"/>
      <p:bldP spid="46" grpId="0" build="p"/>
      <p:bldP spid="52" grpId="0" build="p"/>
      <p:bldP spid="53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Have a clear vision of how you want your game to look. </a:t>
            </a: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Model the game as one or more layers </a:t>
            </a:r>
            <a:r>
              <a:rPr lang="en-GB" sz="1800" smtClean="0">
                <a:solidFill>
                  <a:schemeClr val="tx1"/>
                </a:solidFill>
                <a:effectLst/>
                <a:latin typeface="Calibri" pitchFamily="34" charset="0"/>
              </a:rPr>
              <a:t>that contain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 number of game objects.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In each visible layer select those objects which are visible, determine the order in which they should be drawn and then draw each object individually.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07704" y="2283718"/>
            <a:ext cx="5472608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sz="44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Loading and Storing Images</a:t>
            </a:r>
            <a:endParaRPr lang="en-GB" sz="44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2339752" y="2598708"/>
            <a:ext cx="1216156" cy="86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662592" y="4142738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87940" y="2762392"/>
            <a:ext cx="612252" cy="701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951778" y="2320038"/>
            <a:ext cx="114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Calibri" panose="020F0502020204030204" pitchFamily="34" charset="0"/>
              </a:rPr>
              <a:t>Load request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563638"/>
            <a:ext cx="1584176" cy="1292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73" y="1584378"/>
            <a:ext cx="1722242" cy="11780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9776" y="555526"/>
            <a:ext cx="8650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Loaded images will be stored in the device’s RAM. On some devices a dedicated amount of VRAM may be available.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5" y="3129996"/>
            <a:ext cx="1736527" cy="13709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33" y="3113373"/>
            <a:ext cx="1526488" cy="153327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764025" y="4265001"/>
            <a:ext cx="156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Image data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26310" y="3097586"/>
            <a:ext cx="156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Image data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916602" y="2136581"/>
            <a:ext cx="12395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40468" y="1489998"/>
            <a:ext cx="114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Calibri" panose="020F0502020204030204" pitchFamily="34" charset="0"/>
              </a:rPr>
              <a:t>Draw request</a:t>
            </a:r>
          </a:p>
        </p:txBody>
      </p:sp>
    </p:spTree>
    <p:extLst>
      <p:ext uri="{BB962C8B-B14F-4D97-AF65-F5344CB8AC3E}">
        <p14:creationId xmlns:p14="http://schemas.microsoft.com/office/powerpoint/2010/main" val="27825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noobs01-6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58825"/>
            <a:ext cx="4732730" cy="34090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364088" y="858825"/>
            <a:ext cx="367240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Memory space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tends to be a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limiting factor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 many games. 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This can be overcome through an asset manager that: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permits asset sharing across game objects by issuing references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assets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loads/discards assets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(per level, dynamically, etc.)</a:t>
            </a:r>
          </a:p>
        </p:txBody>
      </p:sp>
    </p:spTree>
    <p:extLst>
      <p:ext uri="{BB962C8B-B14F-4D97-AF65-F5344CB8AC3E}">
        <p14:creationId xmlns:p14="http://schemas.microsoft.com/office/powerpoint/2010/main" val="93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9512" y="123478"/>
            <a:ext cx="7016567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Drawing the game world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5531604" y="699542"/>
            <a:ext cx="3144851" cy="2143140"/>
            <a:chOff x="3500429" y="1643050"/>
            <a:chExt cx="5200648" cy="4114800"/>
          </a:xfrm>
        </p:grpSpPr>
        <p:pic>
          <p:nvPicPr>
            <p:cNvPr id="32" name="Picture 31" descr="screenshot_0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00429" y="1643050"/>
              <a:ext cx="5200648" cy="4114800"/>
            </a:xfrm>
            <a:prstGeom prst="rect">
              <a:avLst/>
            </a:prstGeom>
            <a:noFill/>
          </p:spPr>
        </p:pic>
        <p:grpSp>
          <p:nvGrpSpPr>
            <p:cNvPr id="33" name="Group 32"/>
            <p:cNvGrpSpPr/>
            <p:nvPr/>
          </p:nvGrpSpPr>
          <p:grpSpPr>
            <a:xfrm>
              <a:off x="7000892" y="2571744"/>
              <a:ext cx="1597213" cy="2503788"/>
              <a:chOff x="7000892" y="2571744"/>
              <a:chExt cx="1597213" cy="2503788"/>
            </a:xfrm>
          </p:grpSpPr>
          <p:sp>
            <p:nvSpPr>
              <p:cNvPr id="42" name="Text Box 9"/>
              <p:cNvSpPr txBox="1">
                <a:spLocks noChangeArrowheads="1"/>
              </p:cNvSpPr>
              <p:nvPr/>
            </p:nvSpPr>
            <p:spPr bwMode="auto">
              <a:xfrm>
                <a:off x="7000892" y="2571744"/>
                <a:ext cx="1597213" cy="1654595"/>
              </a:xfrm>
              <a:prstGeom prst="rect">
                <a:avLst/>
              </a:prstGeom>
              <a:solidFill>
                <a:srgbClr val="FFFFFF">
                  <a:alpha val="67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z="1000" dirty="0"/>
                  <a:t>Castle wall drawn in front of background scenery</a:t>
                </a:r>
              </a:p>
            </p:txBody>
          </p:sp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7432517" y="4578327"/>
                <a:ext cx="470406" cy="497205"/>
              </a:xfrm>
              <a:prstGeom prst="ellips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00"/>
              </a:p>
            </p:txBody>
          </p:sp>
          <p:cxnSp>
            <p:nvCxnSpPr>
              <p:cNvPr id="44" name="AutoShape 13"/>
              <p:cNvCxnSpPr>
                <a:cxnSpLocks noChangeShapeType="1"/>
                <a:stCxn id="43" idx="2"/>
                <a:endCxn id="42" idx="2"/>
              </p:cNvCxnSpPr>
              <p:nvPr/>
            </p:nvCxnSpPr>
            <p:spPr bwMode="auto">
              <a:xfrm rot="10800000" flipH="1">
                <a:off x="7432516" y="4226339"/>
                <a:ext cx="366982" cy="600591"/>
              </a:xfrm>
              <a:prstGeom prst="curvedConnector4">
                <a:avLst>
                  <a:gd name="adj1" fmla="val -119337"/>
                  <a:gd name="adj2" fmla="val 70697"/>
                </a:avLst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</p:grpSp>
        <p:grpSp>
          <p:nvGrpSpPr>
            <p:cNvPr id="34" name="Group 33"/>
            <p:cNvGrpSpPr/>
            <p:nvPr/>
          </p:nvGrpSpPr>
          <p:grpSpPr>
            <a:xfrm>
              <a:off x="4929190" y="4500570"/>
              <a:ext cx="2952967" cy="1179799"/>
              <a:chOff x="4929190" y="4500570"/>
              <a:chExt cx="2952967" cy="1179799"/>
            </a:xfrm>
          </p:grpSpPr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929190" y="4500570"/>
                <a:ext cx="1857389" cy="1094953"/>
              </a:xfrm>
              <a:prstGeom prst="rect">
                <a:avLst/>
              </a:prstGeom>
              <a:solidFill>
                <a:srgbClr val="FFFFFF">
                  <a:alpha val="67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z="1000" dirty="0" err="1"/>
                  <a:t>Hud</a:t>
                </a:r>
                <a:r>
                  <a:rPr lang="en-GB" sz="1000" dirty="0"/>
                  <a:t> drawn on top of everything</a:t>
                </a:r>
              </a:p>
            </p:txBody>
          </p:sp>
          <p:sp>
            <p:nvSpPr>
              <p:cNvPr id="40" name="Oval 15"/>
              <p:cNvSpPr>
                <a:spLocks noChangeArrowheads="1"/>
              </p:cNvSpPr>
              <p:nvPr/>
            </p:nvSpPr>
            <p:spPr bwMode="auto">
              <a:xfrm>
                <a:off x="7411751" y="5183164"/>
                <a:ext cx="470406" cy="497205"/>
              </a:xfrm>
              <a:prstGeom prst="ellips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00"/>
              </a:p>
            </p:txBody>
          </p:sp>
          <p:cxnSp>
            <p:nvCxnSpPr>
              <p:cNvPr id="41" name="AutoShape 16"/>
              <p:cNvCxnSpPr>
                <a:cxnSpLocks noChangeShapeType="1"/>
                <a:stCxn id="40" idx="2"/>
                <a:endCxn id="39" idx="2"/>
              </p:cNvCxnSpPr>
              <p:nvPr/>
            </p:nvCxnSpPr>
            <p:spPr bwMode="auto">
              <a:xfrm rot="10800000" flipV="1">
                <a:off x="5857884" y="5431767"/>
                <a:ext cx="1553867" cy="163756"/>
              </a:xfrm>
              <a:prstGeom prst="curvedConnector4">
                <a:avLst>
                  <a:gd name="adj1" fmla="val 20117"/>
                  <a:gd name="adj2" fmla="val 388307"/>
                </a:avLst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</p:grpSp>
        <p:grpSp>
          <p:nvGrpSpPr>
            <p:cNvPr id="35" name="Group 34"/>
            <p:cNvGrpSpPr/>
            <p:nvPr/>
          </p:nvGrpSpPr>
          <p:grpSpPr>
            <a:xfrm>
              <a:off x="3643306" y="2143116"/>
              <a:ext cx="2764430" cy="1950060"/>
              <a:chOff x="3643306" y="2143116"/>
              <a:chExt cx="2764430" cy="1950060"/>
            </a:xfrm>
          </p:grpSpPr>
          <p:sp>
            <p:nvSpPr>
              <p:cNvPr id="36" name="Text Box 17"/>
              <p:cNvSpPr txBox="1">
                <a:spLocks noChangeArrowheads="1"/>
              </p:cNvSpPr>
              <p:nvPr/>
            </p:nvSpPr>
            <p:spPr bwMode="auto">
              <a:xfrm>
                <a:off x="3643306" y="2143116"/>
                <a:ext cx="2143140" cy="1950060"/>
              </a:xfrm>
              <a:prstGeom prst="rect">
                <a:avLst/>
              </a:prstGeom>
              <a:solidFill>
                <a:srgbClr val="FFFFFF">
                  <a:alpha val="67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z="1000" dirty="0"/>
                  <a:t>Player drawn in front of background and castle wall, but behind rope bridge.</a:t>
                </a:r>
              </a:p>
            </p:txBody>
          </p:sp>
          <p:sp>
            <p:nvSpPr>
              <p:cNvPr id="37" name="Oval 18"/>
              <p:cNvSpPr>
                <a:spLocks noChangeArrowheads="1"/>
              </p:cNvSpPr>
              <p:nvPr/>
            </p:nvSpPr>
            <p:spPr bwMode="auto">
              <a:xfrm>
                <a:off x="5793771" y="3412467"/>
                <a:ext cx="613965" cy="647700"/>
              </a:xfrm>
              <a:prstGeom prst="ellipse">
                <a:avLst/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00"/>
              </a:p>
            </p:txBody>
          </p:sp>
          <p:cxnSp>
            <p:nvCxnSpPr>
              <p:cNvPr id="38" name="AutoShape 19"/>
              <p:cNvCxnSpPr>
                <a:cxnSpLocks noChangeShapeType="1"/>
                <a:stCxn id="37" idx="2"/>
                <a:endCxn id="36" idx="2"/>
              </p:cNvCxnSpPr>
              <p:nvPr/>
            </p:nvCxnSpPr>
            <p:spPr bwMode="auto">
              <a:xfrm rot="10800000" flipV="1">
                <a:off x="4714878" y="3736315"/>
                <a:ext cx="1078894" cy="356858"/>
              </a:xfrm>
              <a:prstGeom prst="curvedConnector4">
                <a:avLst>
                  <a:gd name="adj1" fmla="val 339"/>
                  <a:gd name="adj2" fmla="val 222992"/>
                </a:avLst>
              </a:prstGeom>
              <a:noFill/>
              <a:ln w="31750">
                <a:solidFill>
                  <a:srgbClr val="FFFF00"/>
                </a:solidFill>
                <a:round/>
                <a:headEnd/>
                <a:tailEnd/>
              </a:ln>
              <a:effectLst/>
            </p:spPr>
          </p:cxnSp>
        </p:grpSp>
      </p:grpSp>
      <p:sp>
        <p:nvSpPr>
          <p:cNvPr id="56" name="Rectangle 2"/>
          <p:cNvSpPr txBox="1">
            <a:spLocks/>
          </p:cNvSpPr>
          <p:nvPr/>
        </p:nvSpPr>
        <p:spPr>
          <a:xfrm>
            <a:off x="3707904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Draw Order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1" y="1543609"/>
            <a:ext cx="4947515" cy="334452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69775" y="555526"/>
            <a:ext cx="5196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order to provide consistent depth perspective it is important that the game objects are drawn with a controlled and consistent ordering.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64070" y="2852231"/>
            <a:ext cx="3356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draw can be separated into a number of ‘layers’ that are drawn on top of each other.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635896" y="2342768"/>
            <a:ext cx="5112568" cy="12258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2"/>
          <p:cNvSpPr txBox="1">
            <a:spLocks/>
          </p:cNvSpPr>
          <p:nvPr/>
        </p:nvSpPr>
        <p:spPr>
          <a:xfrm>
            <a:off x="3707904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Different Types of Layer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775" y="555526"/>
            <a:ext cx="86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layers that are drawn to visualise the world may be of a different size or type, but often linked, e.g.: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46" y="1000003"/>
            <a:ext cx="2250554" cy="12254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686009"/>
            <a:ext cx="3407234" cy="12306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7380" y="1272895"/>
            <a:ext cx="3832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layer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Much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wider than screen. Contains lots of game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objects.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043" y="3579862"/>
            <a:ext cx="3504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When the game layer is moved by x units the background layer is also moved by x unit (or less given multiple parallax layers).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120" y="2731249"/>
            <a:ext cx="993253" cy="8229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908" y="2680568"/>
            <a:ext cx="969464" cy="9033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2888830"/>
            <a:ext cx="507374" cy="695102"/>
          </a:xfrm>
          <a:prstGeom prst="rect">
            <a:avLst/>
          </a:prstGeom>
        </p:spPr>
      </p:pic>
      <p:sp>
        <p:nvSpPr>
          <p:cNvPr id="20" name="Curved Right Arrow 19"/>
          <p:cNvSpPr/>
          <p:nvPr/>
        </p:nvSpPr>
        <p:spPr>
          <a:xfrm>
            <a:off x="3662804" y="3690293"/>
            <a:ext cx="340270" cy="449329"/>
          </a:xfrm>
          <a:prstGeom prst="curved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urved Left Arrow 20"/>
          <p:cNvSpPr/>
          <p:nvPr/>
        </p:nvSpPr>
        <p:spPr>
          <a:xfrm>
            <a:off x="7533879" y="3714937"/>
            <a:ext cx="360040" cy="449329"/>
          </a:xfrm>
          <a:prstGeom prst="curved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030" y="1380758"/>
            <a:ext cx="479684" cy="8410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1507123"/>
            <a:ext cx="507374" cy="69510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24546" y="1000003"/>
            <a:ext cx="2250554" cy="3916626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23528" y="2348175"/>
            <a:ext cx="3276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Background layer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Slightly wider than the screen. Contains an image ribbon.</a:t>
            </a:r>
          </a:p>
        </p:txBody>
      </p:sp>
    </p:spTree>
    <p:extLst>
      <p:ext uri="{BB962C8B-B14F-4D97-AF65-F5344CB8AC3E}">
        <p14:creationId xmlns:p14="http://schemas.microsoft.com/office/powerpoint/2010/main" val="3146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5" grpId="0"/>
      <p:bldP spid="16" grpId="0"/>
      <p:bldP spid="20" grpId="0" animBg="1"/>
      <p:bldP spid="21" grpId="0" animBg="1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555526"/>
            <a:ext cx="5121722" cy="448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567002" y="2127162"/>
            <a:ext cx="2643206" cy="221457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567002" y="2127162"/>
            <a:ext cx="10932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Aft>
                <a:spcPct val="50000"/>
              </a:spcAft>
            </a:pPr>
            <a:r>
              <a:rPr lang="en-GB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3928" y="555526"/>
            <a:ext cx="5143536" cy="1571636"/>
          </a:xfrm>
          <a:prstGeom prst="rect">
            <a:avLst/>
          </a:prstGeom>
          <a:solidFill>
            <a:srgbClr val="FFFFFF">
              <a:alpha val="50196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923928" y="2127162"/>
            <a:ext cx="1643074" cy="2928958"/>
          </a:xfrm>
          <a:prstGeom prst="rect">
            <a:avLst/>
          </a:prstGeom>
          <a:solidFill>
            <a:srgbClr val="FFFFFF">
              <a:alpha val="50196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8210208" y="2127162"/>
            <a:ext cx="857256" cy="2928958"/>
          </a:xfrm>
          <a:prstGeom prst="rect">
            <a:avLst/>
          </a:prstGeom>
          <a:solidFill>
            <a:srgbClr val="FFFFFF">
              <a:alpha val="50196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567002" y="4341740"/>
            <a:ext cx="2643206" cy="714380"/>
          </a:xfrm>
          <a:prstGeom prst="rect">
            <a:avLst/>
          </a:prstGeom>
          <a:solidFill>
            <a:srgbClr val="FFFFFF">
              <a:alpha val="50196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995366" y="626964"/>
            <a:ext cx="9286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Aft>
                <a:spcPct val="50000"/>
              </a:spcAft>
            </a:pPr>
            <a:r>
              <a:rPr lang="en-GB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World</a:t>
            </a:r>
          </a:p>
        </p:txBody>
      </p:sp>
      <p:sp>
        <p:nvSpPr>
          <p:cNvPr id="12" name="Rectangle 2"/>
          <p:cNvSpPr txBox="1">
            <a:spLocks/>
          </p:cNvSpPr>
          <p:nvPr/>
        </p:nvSpPr>
        <p:spPr>
          <a:xfrm>
            <a:off x="3707904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Culling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775" y="555526"/>
            <a:ext cx="3538129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game may use a viewport to control which portion of the world is played on the screen.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There is no point in spending effort ‘drawing’ objects that fall outside of the viewport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number of different ‘scene graphs’ can be used to efficiently structure and query objects.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7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58647" y="2596221"/>
            <a:ext cx="2239879" cy="319983"/>
            <a:chOff x="928662" y="3610997"/>
            <a:chExt cx="2500330" cy="357190"/>
          </a:xfrm>
        </p:grpSpPr>
        <p:pic>
          <p:nvPicPr>
            <p:cNvPr id="6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8662" y="3610997"/>
              <a:ext cx="357190" cy="357190"/>
            </a:xfrm>
            <a:prstGeom prst="rect">
              <a:avLst/>
            </a:prstGeom>
            <a:noFill/>
          </p:spPr>
        </p:pic>
        <p:pic>
          <p:nvPicPr>
            <p:cNvPr id="7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57290" y="3610997"/>
              <a:ext cx="357190" cy="357190"/>
            </a:xfrm>
            <a:prstGeom prst="rect">
              <a:avLst/>
            </a:prstGeom>
            <a:noFill/>
          </p:spPr>
        </p:pic>
        <p:pic>
          <p:nvPicPr>
            <p:cNvPr id="8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85918" y="3610997"/>
              <a:ext cx="357190" cy="357190"/>
            </a:xfrm>
            <a:prstGeom prst="rect">
              <a:avLst/>
            </a:prstGeom>
            <a:noFill/>
          </p:spPr>
        </p:pic>
        <p:pic>
          <p:nvPicPr>
            <p:cNvPr id="9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4546" y="3610997"/>
              <a:ext cx="357190" cy="357190"/>
            </a:xfrm>
            <a:prstGeom prst="rect">
              <a:avLst/>
            </a:prstGeom>
            <a:noFill/>
          </p:spPr>
        </p:pic>
        <p:pic>
          <p:nvPicPr>
            <p:cNvPr id="10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43174" y="3610997"/>
              <a:ext cx="357190" cy="357190"/>
            </a:xfrm>
            <a:prstGeom prst="rect">
              <a:avLst/>
            </a:prstGeom>
            <a:noFill/>
          </p:spPr>
        </p:pic>
        <p:pic>
          <p:nvPicPr>
            <p:cNvPr id="11" name="Picture 6" descr="http://www.dreamingintechnicolor.com/Expression/expressionBlueSpher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F"/>
                </a:clrFrom>
                <a:clrTo>
                  <a:srgbClr val="FEFE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71802" y="3610997"/>
              <a:ext cx="357190" cy="357190"/>
            </a:xfrm>
            <a:prstGeom prst="rect">
              <a:avLst/>
            </a:prstGeom>
            <a:noFill/>
          </p:spPr>
        </p:pic>
      </p:grpSp>
      <p:grpSp>
        <p:nvGrpSpPr>
          <p:cNvPr id="12" name="Group 11"/>
          <p:cNvGrpSpPr/>
          <p:nvPr/>
        </p:nvGrpSpPr>
        <p:grpSpPr>
          <a:xfrm>
            <a:off x="3018793" y="2557100"/>
            <a:ext cx="1535917" cy="390075"/>
            <a:chOff x="3500430" y="3571876"/>
            <a:chExt cx="1714512" cy="435432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0430" y="3571876"/>
              <a:ext cx="428628" cy="435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29058" y="3571876"/>
              <a:ext cx="428628" cy="435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57686" y="3571876"/>
              <a:ext cx="428628" cy="435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86314" y="3571876"/>
              <a:ext cx="428628" cy="435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3331" y="4336983"/>
            <a:ext cx="364376" cy="37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9026" y="4376104"/>
            <a:ext cx="303647" cy="303647"/>
          </a:xfrm>
          <a:prstGeom prst="rect">
            <a:avLst/>
          </a:prstGeom>
          <a:noFill/>
        </p:spPr>
      </p:pic>
      <p:pic>
        <p:nvPicPr>
          <p:cNvPr id="19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80820" y="4376104"/>
            <a:ext cx="303647" cy="303647"/>
          </a:xfrm>
          <a:prstGeom prst="rect">
            <a:avLst/>
          </a:prstGeom>
          <a:noFill/>
        </p:spPr>
      </p:pic>
      <p:pic>
        <p:nvPicPr>
          <p:cNvPr id="20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1959" y="4376104"/>
            <a:ext cx="303647" cy="303647"/>
          </a:xfrm>
          <a:prstGeom prst="rect">
            <a:avLst/>
          </a:prstGeom>
          <a:noFill/>
        </p:spPr>
      </p:pic>
      <p:pic>
        <p:nvPicPr>
          <p:cNvPr id="21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66068" y="4376104"/>
            <a:ext cx="303647" cy="303647"/>
          </a:xfrm>
          <a:prstGeom prst="rect">
            <a:avLst/>
          </a:prstGeom>
          <a:noFill/>
        </p:spPr>
      </p:pic>
      <p:pic>
        <p:nvPicPr>
          <p:cNvPr id="22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9522" y="4376104"/>
            <a:ext cx="303647" cy="303647"/>
          </a:xfrm>
          <a:prstGeom prst="rect">
            <a:avLst/>
          </a:prstGeom>
          <a:noFill/>
        </p:spPr>
      </p:pic>
      <p:pic>
        <p:nvPicPr>
          <p:cNvPr id="23" name="Picture 6" descr="http://www.dreamingintechnicolor.com/Expression/expressionBlueSpher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7507" y="4376104"/>
            <a:ext cx="303647" cy="303647"/>
          </a:xfrm>
          <a:prstGeom prst="rect">
            <a:avLst/>
          </a:prstGeom>
          <a:noFill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10894" y="4336983"/>
            <a:ext cx="364376" cy="37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2762" y="4336983"/>
            <a:ext cx="364376" cy="37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8010" y="4336983"/>
            <a:ext cx="364376" cy="37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4746556" y="3996215"/>
            <a:ext cx="2921787" cy="92333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Hint:</a:t>
            </a:r>
            <a:r>
              <a:rPr lang="en-GB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Store multiple images in a single bitmap and select specific draw regions.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24059" y="2414224"/>
            <a:ext cx="3967786" cy="191990"/>
            <a:chOff x="857224" y="3429000"/>
            <a:chExt cx="4429156" cy="214314"/>
          </a:xfrm>
        </p:grpSpPr>
        <p:sp>
          <p:nvSpPr>
            <p:cNvPr id="31" name="Left Brace 30"/>
            <p:cNvSpPr/>
            <p:nvPr/>
          </p:nvSpPr>
          <p:spPr>
            <a:xfrm rot="5400000">
              <a:off x="2035951" y="2250273"/>
              <a:ext cx="214314" cy="257176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Left Brace 31"/>
            <p:cNvSpPr/>
            <p:nvPr/>
          </p:nvSpPr>
          <p:spPr>
            <a:xfrm rot="5400000">
              <a:off x="4286248" y="2643182"/>
              <a:ext cx="214314" cy="1785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5651" y="4148868"/>
            <a:ext cx="3824064" cy="182188"/>
            <a:chOff x="857224" y="5072074"/>
            <a:chExt cx="5000660" cy="214314"/>
          </a:xfrm>
        </p:grpSpPr>
        <p:sp>
          <p:nvSpPr>
            <p:cNvPr id="34" name="Left Brace 33"/>
            <p:cNvSpPr/>
            <p:nvPr/>
          </p:nvSpPr>
          <p:spPr>
            <a:xfrm rot="5400000">
              <a:off x="1500166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Left Brace 34"/>
            <p:cNvSpPr/>
            <p:nvPr/>
          </p:nvSpPr>
          <p:spPr>
            <a:xfrm rot="5400000">
              <a:off x="1000100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Left Brace 35"/>
            <p:cNvSpPr/>
            <p:nvPr/>
          </p:nvSpPr>
          <p:spPr>
            <a:xfrm rot="5400000">
              <a:off x="2000232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Left Brace 36"/>
            <p:cNvSpPr/>
            <p:nvPr/>
          </p:nvSpPr>
          <p:spPr>
            <a:xfrm rot="5400000">
              <a:off x="2500298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Left Brace 37"/>
            <p:cNvSpPr/>
            <p:nvPr/>
          </p:nvSpPr>
          <p:spPr>
            <a:xfrm rot="5400000">
              <a:off x="4000496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Left Brace 38"/>
            <p:cNvSpPr/>
            <p:nvPr/>
          </p:nvSpPr>
          <p:spPr>
            <a:xfrm rot="5400000">
              <a:off x="3250397" y="4679165"/>
              <a:ext cx="214314" cy="1000132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Left Brace 39"/>
            <p:cNvSpPr/>
            <p:nvPr/>
          </p:nvSpPr>
          <p:spPr>
            <a:xfrm rot="5400000">
              <a:off x="4500562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Left Brace 40"/>
            <p:cNvSpPr/>
            <p:nvPr/>
          </p:nvSpPr>
          <p:spPr>
            <a:xfrm rot="5400000">
              <a:off x="5000628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Left Brace 41"/>
            <p:cNvSpPr/>
            <p:nvPr/>
          </p:nvSpPr>
          <p:spPr>
            <a:xfrm rot="5400000">
              <a:off x="5500694" y="4929198"/>
              <a:ext cx="214314" cy="50006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Rectangle 2"/>
          <p:cNvSpPr txBox="1">
            <a:spLocks/>
          </p:cNvSpPr>
          <p:nvPr/>
        </p:nvSpPr>
        <p:spPr>
          <a:xfrm>
            <a:off x="3707904" y="51470"/>
            <a:ext cx="4896544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Maximising Performance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9775" y="555526"/>
            <a:ext cx="6922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order to draw an image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GPU must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configure itself, e.g.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load/setup texture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, etc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556" y="456647"/>
            <a:ext cx="4265869" cy="34825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95048" y="1263412"/>
            <a:ext cx="5009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Performance is maximised when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GPU draws all requests for a given image in a single batch (single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setup cost)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Poor performance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arises when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GPU needs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 setup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 image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 draw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request.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F56E0A-F9DB-4417-B480-15FB965D3790}"/>
</file>

<file path=customXml/itemProps2.xml><?xml version="1.0" encoding="utf-8"?>
<ds:datastoreItem xmlns:ds="http://schemas.openxmlformats.org/officeDocument/2006/customXml" ds:itemID="{1A8BA01D-8BE1-440D-B619-1430334593C0}"/>
</file>

<file path=customXml/itemProps3.xml><?xml version="1.0" encoding="utf-8"?>
<ds:datastoreItem xmlns:ds="http://schemas.openxmlformats.org/officeDocument/2006/customXml" ds:itemID="{9CC3FBB8-2CEE-4FDE-AA68-3B0EEB589AAA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611</Words>
  <Application>Microsoft Office PowerPoint</Application>
  <PresentationFormat>On-screen Show (16:9)</PresentationFormat>
  <Paragraphs>78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2014-10-29T11:13:54Z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